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6"/>
  </p:notesMasterIdLst>
  <p:sldIdLst>
    <p:sldId id="257" r:id="rId6"/>
    <p:sldId id="266" r:id="rId7"/>
    <p:sldId id="258" r:id="rId8"/>
    <p:sldId id="267" r:id="rId9"/>
    <p:sldId id="268" r:id="rId10"/>
    <p:sldId id="270" r:id="rId11"/>
    <p:sldId id="269" r:id="rId12"/>
    <p:sldId id="271" r:id="rId13"/>
    <p:sldId id="272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>
        <p:scale>
          <a:sx n="75" d="100"/>
          <a:sy n="75" d="100"/>
        </p:scale>
        <p:origin x="1812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40D29F-69BB-4D5E-8138-CE60A651D8BD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00C75-09E3-4DF4-AC30-96A42F079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6723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F00C75-09E3-4DF4-AC30-96A42F0795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866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4F97-F7DD-33EB-EEFF-DAB4A19848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824BB4-5653-C877-42B4-09412C42C6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A1529-95F1-446E-E725-BAAA29811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CCC836-B0EB-44D0-243A-F723CE3AE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B418C1-5ABF-79F1-2B4E-5733EA555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51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33A0A-28DA-C87E-DAB6-9A8FAFA3F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57CD6F-60FF-5C38-CFA0-DAE59D019A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2436E-5A5F-3225-9F65-B4DBD8E21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34E48-87BF-FFF7-7C3E-91345AF7B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F7B7A-F1F2-0D27-3B22-1E32150B2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34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9081F3-694B-0E74-F6A7-8ADD61AF10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8E8535-D57E-3100-6417-5B61467CA0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09DC2-2640-F0B3-9948-F3E5F7168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10469-6A62-E211-9466-F3144C0F9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AE4EBF-DA63-99CF-7AE9-27C4FAD0C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78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FCB13-D1C0-C6EC-6586-93A299930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45CE17-F196-7DC9-79D9-E979730FE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2AB7E3-4645-BF97-D286-935DF5A16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DB32EE-2880-E1DF-F1F3-DAD144C29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66D308-3F29-0B2C-F2E4-9D9CCED92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098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9C430-E4AD-71D2-2581-F0F0469D5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79A5E2-544E-A5AF-BA5D-580CC8D96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A6F17-E08E-A8E7-20F8-26F63D624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D0987-D6DF-F48F-0F93-CB9DC2D2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49CFD-72E7-A51A-8320-EB8DA6233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271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7C3EB-6FFF-A1BB-F2A6-88519C5EF5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19426-36AC-4F0B-F059-243F176474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17AB7D-BCA4-092A-0CEE-D2BA200F22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090859-45BA-030F-7DA3-B48E6CCEF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24FC7-253F-AF7F-9D62-F75A756A3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40ACDF-80DA-582F-4720-C87BEF54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5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C320E-DCC8-E650-96E8-9968B4C79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888AB8-193F-6C5D-AFD4-D407336DD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62AA31-B94C-B409-4A7F-BAFDF04156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BD58D5-BFAD-C0D9-C211-6F0C68055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746086-BD58-D19F-6515-9B5504E74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32CDF5-0918-CB7B-2D52-7C351A7B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1054CB-8163-D380-B843-52E15AF64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ADE0BF-1813-C7FE-A068-D865A4BEC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407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255D17-EE78-72A2-2AE7-EB2D4B9C3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22CC11-CD37-1D81-D42C-1471794AE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233525-A0EC-5BA8-8116-1EF744C04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FB9B3B-E16F-05A9-D4F7-24B7D968C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32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3EDA7B-A16E-5964-0223-CC5DC67ED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12695A8-DCED-BC70-DD9E-791280F0A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75A3F9-5E9E-5881-A432-07C7B0D5A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6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95023-CC9E-F416-B903-016F0EB68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9440E-7DB9-78E8-DF46-FD892ECE3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FC3153-2515-0035-0D44-BEFFFFA59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A69A21-CFF4-B23C-3285-3579FEA8C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56D6A6-C900-08B0-4B6E-2A901083B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1DC40A-ED2C-A67C-7C83-C534F6A9D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123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B7172-4A82-312C-DC04-E9C0D379F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AF50E0-62A3-A920-E77D-F025B17471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42EC1-D9DB-F6AB-EF72-8FF5EF4DE1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8C013C-E40F-28D9-A3C9-C9238BA50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BFFEB6-ACB1-9933-CF25-DEF7C23F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1C87DE-7807-0D72-D78C-03357EB70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82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1CACCE-9F23-7371-E46C-4E1F57028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7C9A1-53DB-BD71-1670-B2267FF41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B0BC2D-375C-EDE1-F318-D363636466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AB47F7-5A9F-466A-BE5D-F6C98B3C6D7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33021-EA9B-A0E2-AB09-584F56BA62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66F10-2CF2-6B8E-B9F4-EBA4944C89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D792F62-8D9B-40C4-B003-F97ED38AF1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992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340D1-70D5-85C7-F949-FADE267669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8813" y="2021110"/>
            <a:ext cx="9144000" cy="1860067"/>
          </a:xfrm>
        </p:spPr>
        <p:txBody>
          <a:bodyPr/>
          <a:lstStyle/>
          <a:p>
            <a:r>
              <a:rPr lang="en-US" dirty="0"/>
              <a:t>Mastering Digital Migration in Legal Administration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9C56EA-99F2-827C-B3AE-0FD5DC88B1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8813" y="4341136"/>
            <a:ext cx="9144000" cy="1655762"/>
          </a:xfrm>
        </p:spPr>
        <p:txBody>
          <a:bodyPr/>
          <a:lstStyle/>
          <a:p>
            <a:r>
              <a:rPr lang="en-US" dirty="0"/>
              <a:t>Rob Mattern</a:t>
            </a:r>
          </a:p>
          <a:p>
            <a:r>
              <a:rPr lang="en-US" dirty="0"/>
              <a:t>President</a:t>
            </a:r>
          </a:p>
          <a:p>
            <a:r>
              <a:rPr lang="en-US" dirty="0"/>
              <a:t>Mattern Associates, LLC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C28A13-79FF-AE67-C72E-784359DF91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333" y="5924550"/>
            <a:ext cx="3198959" cy="699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2860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1905FA7-D262-DE8A-FFB2-F16B23EA9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10" y="1811523"/>
            <a:ext cx="2922215" cy="2922215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B65F779-4063-E739-23FE-8B16F681B9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5293" y="286405"/>
            <a:ext cx="2701413" cy="1325563"/>
          </a:xfrm>
        </p:spPr>
        <p:txBody>
          <a:bodyPr/>
          <a:lstStyle/>
          <a:p>
            <a:pPr algn="ctr"/>
            <a:r>
              <a:rPr lang="en-US" dirty="0"/>
              <a:t>Questions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1A1CCD-C476-7F14-B067-0291BEB0A004}"/>
              </a:ext>
            </a:extLst>
          </p:cNvPr>
          <p:cNvSpPr txBox="1"/>
          <p:nvPr/>
        </p:nvSpPr>
        <p:spPr>
          <a:xfrm>
            <a:off x="5032068" y="1611968"/>
            <a:ext cx="2400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For more information: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0BCF5A-4767-9021-D75E-E56CC9529966}"/>
              </a:ext>
            </a:extLst>
          </p:cNvPr>
          <p:cNvSpPr txBox="1"/>
          <p:nvPr/>
        </p:nvSpPr>
        <p:spPr>
          <a:xfrm>
            <a:off x="4532984" y="5116262"/>
            <a:ext cx="3537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www.matternassoc.com/ala-2026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90EF0CF-4869-5FF9-4392-F97AFDD86B7F}"/>
              </a:ext>
            </a:extLst>
          </p:cNvPr>
          <p:cNvSpPr txBox="1"/>
          <p:nvPr/>
        </p:nvSpPr>
        <p:spPr>
          <a:xfrm>
            <a:off x="4172926" y="6048375"/>
            <a:ext cx="41185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002060"/>
                </a:solidFill>
              </a:rPr>
              <a:t>Thank you ALA!</a:t>
            </a:r>
          </a:p>
        </p:txBody>
      </p:sp>
    </p:spTree>
    <p:extLst>
      <p:ext uri="{BB962C8B-B14F-4D97-AF65-F5344CB8AC3E}">
        <p14:creationId xmlns:p14="http://schemas.microsoft.com/office/powerpoint/2010/main" val="2143001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9631A92-A3F0-4FF0-D40A-3191B1F13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1B3D66-3610-5B52-39D8-5AAEF7B9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6243"/>
            <a:ext cx="1051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69F9A-DCA2-5A6B-07C6-18ED0B935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56686"/>
            <a:ext cx="7783996" cy="3955567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Introduction</a:t>
            </a:r>
          </a:p>
          <a:p>
            <a:pPr>
              <a:spcBef>
                <a:spcPts val="1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Learning Objectives </a:t>
            </a:r>
          </a:p>
          <a:p>
            <a:pPr>
              <a:spcBef>
                <a:spcPts val="1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What is Digital Migration? </a:t>
            </a:r>
          </a:p>
          <a:p>
            <a:pPr>
              <a:spcBef>
                <a:spcPts val="1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Getting the “Firm” on board </a:t>
            </a:r>
          </a:p>
          <a:p>
            <a:pPr>
              <a:spcBef>
                <a:spcPts val="1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What do you need?</a:t>
            </a:r>
          </a:p>
          <a:p>
            <a:pPr>
              <a:spcBef>
                <a:spcPts val="1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Where do you start? </a:t>
            </a:r>
          </a:p>
          <a:p>
            <a:pPr>
              <a:spcBef>
                <a:spcPts val="1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What is going to derail you?</a:t>
            </a:r>
          </a:p>
          <a:p>
            <a:pPr>
              <a:spcBef>
                <a:spcPts val="1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Questions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4" name="Picture 3" descr="A logo for a conference&#10;&#10;Description automatically generated">
            <a:extLst>
              <a:ext uri="{FF2B5EF4-FFF2-40B4-BE49-F238E27FC236}">
                <a16:creationId xmlns:a16="http://schemas.microsoft.com/office/drawing/2014/main" id="{07CCCB3B-855D-F0B9-13AA-30441224F2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148" y="575918"/>
            <a:ext cx="2733675" cy="273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322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8418C-1DA1-999E-1408-884397049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7843"/>
            <a:ext cx="10515600" cy="1325563"/>
          </a:xfrm>
        </p:spPr>
        <p:txBody>
          <a:bodyPr/>
          <a:lstStyle/>
          <a:p>
            <a:r>
              <a:rPr lang="en-US" dirty="0"/>
              <a:t>Learning 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917D7-D35C-1317-D897-31876EFD6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090"/>
            <a:ext cx="7783996" cy="3955567"/>
          </a:xfrm>
        </p:spPr>
        <p:txBody>
          <a:bodyPr>
            <a:normAutofit/>
          </a:bodyPr>
          <a:lstStyle/>
          <a:p>
            <a:pPr>
              <a:spcBef>
                <a:spcPts val="24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Understand the core elements of digital migration </a:t>
            </a:r>
          </a:p>
          <a:p>
            <a:pPr>
              <a:spcBef>
                <a:spcPts val="24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Learn what systems and processes are most commonly transitioned in legal environments</a:t>
            </a:r>
          </a:p>
          <a:p>
            <a:pPr>
              <a:spcBef>
                <a:spcPts val="24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How to select the right tools for workflow automation and document storage </a:t>
            </a:r>
          </a:p>
          <a:p>
            <a:pPr>
              <a:spcBef>
                <a:spcPts val="24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400" dirty="0"/>
              <a:t>How to build and implement a digital migration plan – and how to get the firm on board </a:t>
            </a:r>
          </a:p>
        </p:txBody>
      </p:sp>
      <p:pic>
        <p:nvPicPr>
          <p:cNvPr id="4" name="Picture 3" descr="A blue and black logo&#10;&#10;Description automatically generated">
            <a:extLst>
              <a:ext uri="{FF2B5EF4-FFF2-40B4-BE49-F238E27FC236}">
                <a16:creationId xmlns:a16="http://schemas.microsoft.com/office/drawing/2014/main" id="{6897C962-17BC-F1B2-0AD7-926907B5B9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2928" y="586779"/>
            <a:ext cx="2499916" cy="249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942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2EBDEA-6724-6A83-16D4-D8A48F612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8EE04DF-0C3E-651D-306C-8AFF71C252AE}"/>
              </a:ext>
            </a:extLst>
          </p:cNvPr>
          <p:cNvSpPr/>
          <p:nvPr/>
        </p:nvSpPr>
        <p:spPr>
          <a:xfrm>
            <a:off x="523875" y="2063407"/>
            <a:ext cx="10363200" cy="3001910"/>
          </a:xfrm>
          <a:prstGeom prst="rect">
            <a:avLst/>
          </a:prstGeom>
          <a:solidFill>
            <a:schemeClr val="bg2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153FF8-0246-E4D1-8589-97F373EDE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7843"/>
            <a:ext cx="10515600" cy="1325563"/>
          </a:xfrm>
        </p:spPr>
        <p:txBody>
          <a:bodyPr/>
          <a:lstStyle/>
          <a:p>
            <a:r>
              <a:rPr lang="en-US" dirty="0"/>
              <a:t>What is Digital Migration?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385C2-AEB0-AD4F-2B08-9B8BBCBC0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890" y="2281236"/>
            <a:ext cx="10515600" cy="26615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/>
              <a:t>Digital Migration is the structured transition </a:t>
            </a:r>
          </a:p>
          <a:p>
            <a:pPr marL="0" indent="0" algn="ctr">
              <a:buNone/>
              <a:tabLst>
                <a:tab pos="457200" algn="l"/>
              </a:tabLst>
            </a:pPr>
            <a:r>
              <a:rPr lang="en-US" dirty="0"/>
              <a:t>     of a law firm’s people, documents, processes and systems </a:t>
            </a:r>
          </a:p>
          <a:p>
            <a:pPr marL="0" indent="0" algn="ctr">
              <a:buNone/>
            </a:pPr>
            <a:r>
              <a:rPr lang="en-US" dirty="0"/>
              <a:t>          into secure digital workflows </a:t>
            </a:r>
          </a:p>
          <a:p>
            <a:pPr marL="0" indent="0" algn="ctr">
              <a:buNone/>
              <a:tabLst>
                <a:tab pos="1143000" algn="l"/>
              </a:tabLst>
            </a:pPr>
            <a:r>
              <a:rPr lang="en-US" dirty="0"/>
              <a:t>                that improve efficiency, compliance, collaboration and</a:t>
            </a:r>
          </a:p>
          <a:p>
            <a:pPr marL="0" indent="0" algn="ctr">
              <a:buNone/>
              <a:tabLst>
                <a:tab pos="1143000" algn="l"/>
              </a:tabLst>
            </a:pPr>
            <a:r>
              <a:rPr lang="en-US" dirty="0"/>
              <a:t> 	client services.  </a:t>
            </a:r>
          </a:p>
        </p:txBody>
      </p:sp>
    </p:spTree>
    <p:extLst>
      <p:ext uri="{BB962C8B-B14F-4D97-AF65-F5344CB8AC3E}">
        <p14:creationId xmlns:p14="http://schemas.microsoft.com/office/powerpoint/2010/main" val="1992554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FACB13-1C3E-5842-F744-8401E0F4B3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0A2AE-4C0F-5BB9-4CE1-EEA61C411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7843"/>
            <a:ext cx="10515600" cy="1325563"/>
          </a:xfrm>
        </p:spPr>
        <p:txBody>
          <a:bodyPr/>
          <a:lstStyle/>
          <a:p>
            <a:r>
              <a:rPr lang="en-US" dirty="0">
                <a:ea typeface="Calibri" panose="020F0502020204030204" pitchFamily="34" charset="0"/>
                <a:cs typeface="Calibri" panose="020F0502020204030204" pitchFamily="34" charset="0"/>
              </a:rPr>
              <a:t>Getting the Firm On Board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6D2A2-A948-8EE4-806B-D77B81423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39299"/>
            <a:ext cx="11353800" cy="4137850"/>
          </a:xfrm>
        </p:spPr>
        <p:txBody>
          <a:bodyPr>
            <a:normAutofit lnSpcReduction="10000"/>
          </a:bodyPr>
          <a:lstStyle/>
          <a:p>
            <a:pPr lvl="1"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Cost 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2"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2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914400" lvl="2" indent="0">
              <a:buNone/>
            </a:pPr>
            <a:endParaRPr lang="en-US" sz="1600" dirty="0"/>
          </a:p>
          <a:p>
            <a:pPr lvl="2">
              <a:buFont typeface="Wingdings" panose="05000000000000000000" pitchFamily="2" charset="2"/>
              <a:buChar char="Ø"/>
            </a:pPr>
            <a:endParaRPr lang="en-US" sz="1600" dirty="0"/>
          </a:p>
          <a:p>
            <a:pPr lvl="2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914400" lvl="2" indent="0">
              <a:buNone/>
            </a:pPr>
            <a:endParaRPr lang="en-US" sz="1600" dirty="0"/>
          </a:p>
          <a:p>
            <a:pPr marL="914400" lvl="2" indent="0">
              <a:buNone/>
            </a:pPr>
            <a:endParaRPr lang="en-US" sz="1600" dirty="0"/>
          </a:p>
          <a:p>
            <a:pPr marL="914400" lvl="2" indent="0">
              <a:buNone/>
            </a:pPr>
            <a:endParaRPr lang="en-US" sz="1600" dirty="0"/>
          </a:p>
          <a:p>
            <a:pPr marL="914400" lvl="2" indent="0">
              <a:buNone/>
            </a:pPr>
            <a:endParaRPr lang="en-US" sz="1600" dirty="0"/>
          </a:p>
          <a:p>
            <a:pPr lvl="2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dirty="0"/>
              <a:t>1.2 CF box - 5,000 sheets </a:t>
            </a:r>
          </a:p>
          <a:p>
            <a:pPr lvl="2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dirty="0"/>
              <a:t>Assume scanning all 5,000 pages </a:t>
            </a:r>
          </a:p>
          <a:p>
            <a:pPr lvl="2">
              <a:spcBef>
                <a:spcPts val="6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dirty="0"/>
              <a:t>50% - 70% of paper is already in digital format  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1"/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EFAB92B-080F-AB43-9149-AAB9B8B12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8127824"/>
              </p:ext>
            </p:extLst>
          </p:nvPr>
        </p:nvGraphicFramePr>
        <p:xfrm>
          <a:off x="1676200" y="2429005"/>
          <a:ext cx="7808976" cy="224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38497">
                  <a:extLst>
                    <a:ext uri="{9D8B030D-6E8A-4147-A177-3AD203B41FA5}">
                      <a16:colId xmlns:a16="http://schemas.microsoft.com/office/drawing/2014/main" val="1867075318"/>
                    </a:ext>
                  </a:extLst>
                </a:gridCol>
                <a:gridCol w="3070479">
                  <a:extLst>
                    <a:ext uri="{9D8B030D-6E8A-4147-A177-3AD203B41FA5}">
                      <a16:colId xmlns:a16="http://schemas.microsoft.com/office/drawing/2014/main" val="1429018444"/>
                    </a:ext>
                  </a:extLst>
                </a:gridCol>
              </a:tblGrid>
              <a:tr h="503198">
                <a:tc>
                  <a:txBody>
                    <a:bodyPr/>
                    <a:lstStyle/>
                    <a:p>
                      <a:r>
                        <a:rPr lang="en-US" sz="2400" dirty="0"/>
                        <a:t>Storage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Cubic Foot Cost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243854"/>
                  </a:ext>
                </a:extLst>
              </a:tr>
              <a:tr h="868541">
                <a:tc>
                  <a:txBody>
                    <a:bodyPr/>
                    <a:lstStyle/>
                    <a:p>
                      <a:r>
                        <a:rPr lang="en-US" sz="2400" dirty="0"/>
                        <a:t>Off-site,10 years and destroy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$44.63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45277672"/>
                  </a:ext>
                </a:extLst>
              </a:tr>
              <a:tr h="868541">
                <a:tc>
                  <a:txBody>
                    <a:bodyPr/>
                    <a:lstStyle/>
                    <a:p>
                      <a:r>
                        <a:rPr lang="en-US" sz="2400" dirty="0"/>
                        <a:t>Digital, 10 years and destroy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$350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95639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507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4BD3474-EC42-0F64-4838-96EC84E8C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3F982-0332-F580-95F6-9952003BC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7843"/>
            <a:ext cx="10515600" cy="1325563"/>
          </a:xfrm>
        </p:spPr>
        <p:txBody>
          <a:bodyPr/>
          <a:lstStyle/>
          <a:p>
            <a:r>
              <a:rPr lang="en-US" dirty="0"/>
              <a:t>Getting the Firm On Board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9FF85-69E9-6895-1D15-9C523E7F7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2063406"/>
            <a:ext cx="7783996" cy="3955567"/>
          </a:xfrm>
        </p:spPr>
        <p:txBody>
          <a:bodyPr>
            <a:normAutofit/>
          </a:bodyPr>
          <a:lstStyle/>
          <a:p>
            <a:pPr lvl="1">
              <a:spcBef>
                <a:spcPts val="24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Ease of access – Hybrid  </a:t>
            </a:r>
          </a:p>
          <a:p>
            <a:pPr lvl="1">
              <a:lnSpc>
                <a:spcPct val="70000"/>
              </a:lnSpc>
              <a:spcBef>
                <a:spcPts val="24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AI</a:t>
            </a:r>
          </a:p>
          <a:p>
            <a:pPr lvl="1">
              <a:spcBef>
                <a:spcPts val="24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Other factors </a:t>
            </a:r>
          </a:p>
          <a:p>
            <a:pPr lvl="2">
              <a:spcBef>
                <a:spcPts val="1800"/>
              </a:spcBef>
              <a:buClr>
                <a:srgbClr val="002060"/>
              </a:buClr>
              <a:buFont typeface="Aptos" panose="020B0004020202020204" pitchFamily="34" charset="0"/>
              <a:buChar char="−"/>
            </a:pPr>
            <a:r>
              <a:rPr lang="en-US" sz="2800" dirty="0"/>
              <a:t>Soft costs (6 versus 3) </a:t>
            </a:r>
          </a:p>
          <a:p>
            <a:pPr lvl="2">
              <a:spcBef>
                <a:spcPts val="1800"/>
              </a:spcBef>
              <a:buClr>
                <a:srgbClr val="002060"/>
              </a:buClr>
              <a:buFont typeface="Aptos" panose="020B0004020202020204" pitchFamily="34" charset="0"/>
              <a:buChar char="−"/>
            </a:pPr>
            <a:r>
              <a:rPr lang="en-US" sz="2800" dirty="0"/>
              <a:t>Cost of floor space 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en-US" sz="5100" dirty="0"/>
          </a:p>
          <a:p>
            <a:pPr lvl="1"/>
            <a:endParaRPr lang="en-US" dirty="0"/>
          </a:p>
        </p:txBody>
      </p:sp>
      <p:pic>
        <p:nvPicPr>
          <p:cNvPr id="5" name="Picture 4" descr="A blue outline of people in hands&#10;&#10;Description automatically generated">
            <a:extLst>
              <a:ext uri="{FF2B5EF4-FFF2-40B4-BE49-F238E27FC236}">
                <a16:creationId xmlns:a16="http://schemas.microsoft.com/office/drawing/2014/main" id="{C94E0B83-86D9-3489-6229-C6775CCB60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4" y="912537"/>
            <a:ext cx="2446677" cy="2446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0071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F25567D-5781-14B0-2C41-42D034529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75E7B-0E6B-99C0-D965-4FCB45992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7843"/>
            <a:ext cx="10515600" cy="1325563"/>
          </a:xfrm>
        </p:spPr>
        <p:txBody>
          <a:bodyPr/>
          <a:lstStyle/>
          <a:p>
            <a:r>
              <a:rPr lang="en-US" dirty="0"/>
              <a:t>What do you need?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1D4A9-98C8-FF49-51E4-EFB18F8C9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9700" y="2059887"/>
            <a:ext cx="7783996" cy="3955567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3000" dirty="0"/>
              <a:t>Implementable IG Plan that addresses electronic &amp; paper records  </a:t>
            </a:r>
          </a:p>
          <a:p>
            <a:pPr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3000" dirty="0"/>
              <a:t>Practice Management System </a:t>
            </a:r>
          </a:p>
          <a:p>
            <a:pPr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3000" dirty="0"/>
              <a:t>Document Management System (DMS) </a:t>
            </a:r>
          </a:p>
          <a:p>
            <a:pPr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3000" dirty="0"/>
              <a:t>Workflow Scanning System/Mail Scanning 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  <p:pic>
        <p:nvPicPr>
          <p:cNvPr id="4" name="Picture 3" descr="A puzzle piece in a circle&#10;&#10;Description automatically generated">
            <a:extLst>
              <a:ext uri="{FF2B5EF4-FFF2-40B4-BE49-F238E27FC236}">
                <a16:creationId xmlns:a16="http://schemas.microsoft.com/office/drawing/2014/main" id="{2E7D3D6D-85F1-1DCC-9D89-AB170A8366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4509" y="724560"/>
            <a:ext cx="2556466" cy="2556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1779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6DBFEC-C7F1-67CA-A1F0-8C19D7E28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A6BC0-398A-7202-687D-74BA11FCF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7843"/>
            <a:ext cx="10515600" cy="1325563"/>
          </a:xfrm>
        </p:spPr>
        <p:txBody>
          <a:bodyPr/>
          <a:lstStyle/>
          <a:p>
            <a:r>
              <a:rPr lang="en-US" dirty="0"/>
              <a:t>Where do you start?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30C88-D254-23C2-D679-B443B9F2C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3406"/>
            <a:ext cx="9247632" cy="3955567"/>
          </a:xfrm>
        </p:spPr>
        <p:txBody>
          <a:bodyPr>
            <a:noAutofit/>
          </a:bodyPr>
          <a:lstStyle/>
          <a:p>
            <a:pPr lvl="1">
              <a:lnSpc>
                <a:spcPct val="10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Document Management </a:t>
            </a:r>
          </a:p>
          <a:p>
            <a:pPr lvl="1">
              <a:lnSpc>
                <a:spcPct val="10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Billing/Timekeeping/Payments </a:t>
            </a:r>
          </a:p>
          <a:p>
            <a:pPr lvl="1">
              <a:lnSpc>
                <a:spcPct val="10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Client Intake/Engagement Letters </a:t>
            </a:r>
          </a:p>
          <a:p>
            <a:pPr lvl="1">
              <a:lnSpc>
                <a:spcPct val="10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Practice Management System </a:t>
            </a:r>
          </a:p>
          <a:p>
            <a:pPr marL="457200" lvl="1" indent="0">
              <a:buNone/>
            </a:pPr>
            <a:endParaRPr lang="en-US" sz="2800" dirty="0"/>
          </a:p>
          <a:p>
            <a:pPr marL="457200" lvl="1" indent="0">
              <a:buNone/>
            </a:pPr>
            <a:endParaRPr lang="en-US" sz="4800" dirty="0"/>
          </a:p>
          <a:p>
            <a:pPr marL="457200" lvl="1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  <p:pic>
        <p:nvPicPr>
          <p:cNvPr id="4" name="Picture 3" descr="A group of blue gears&#10;&#10;Description automatically generated">
            <a:extLst>
              <a:ext uri="{FF2B5EF4-FFF2-40B4-BE49-F238E27FC236}">
                <a16:creationId xmlns:a16="http://schemas.microsoft.com/office/drawing/2014/main" id="{C3EF526F-2C96-DCCC-ABA1-1C9BF66BDD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831" y="737843"/>
            <a:ext cx="3167969" cy="3167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695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6715FE-DB3F-29E0-5FED-1A4F46248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F442C-D4A2-BB1F-693E-72F447866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37843"/>
            <a:ext cx="10515600" cy="1325563"/>
          </a:xfrm>
        </p:spPr>
        <p:txBody>
          <a:bodyPr/>
          <a:lstStyle/>
          <a:p>
            <a:r>
              <a:rPr lang="en-US" dirty="0"/>
              <a:t>What is going to derail you?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78B5D-060E-95CB-D9D6-D7D1D28F6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6690" y="1993659"/>
            <a:ext cx="9247632" cy="3955567"/>
          </a:xfrm>
        </p:spPr>
        <p:txBody>
          <a:bodyPr>
            <a:noAutofit/>
          </a:bodyPr>
          <a:lstStyle/>
          <a:p>
            <a:pPr lvl="1">
              <a:lnSpc>
                <a:spcPct val="8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Paper-based people 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Leadership/Ownership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Standardization/Workflow improvement 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Change management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Measuring success  </a:t>
            </a:r>
          </a:p>
          <a:p>
            <a:pPr lvl="1">
              <a:lnSpc>
                <a:spcPct val="80000"/>
              </a:lnSpc>
              <a:spcBef>
                <a:spcPts val="2800"/>
              </a:spcBef>
              <a:buClr>
                <a:srgbClr val="002060"/>
              </a:buClr>
              <a:buFont typeface="Wingdings" panose="05000000000000000000" pitchFamily="2" charset="2"/>
              <a:buChar char="§"/>
            </a:pPr>
            <a:r>
              <a:rPr lang="en-US" sz="2800" dirty="0"/>
              <a:t>Weak training </a:t>
            </a:r>
          </a:p>
          <a:p>
            <a:pPr marL="457200" lvl="1" indent="0">
              <a:buNone/>
            </a:pPr>
            <a:endParaRPr lang="en-US" sz="4800" dirty="0"/>
          </a:p>
          <a:p>
            <a:pPr marL="457200" lvl="1" indent="0">
              <a:buNone/>
            </a:pPr>
            <a:endParaRPr lang="en-US" sz="4800" dirty="0"/>
          </a:p>
          <a:p>
            <a:pPr marL="457200" lvl="1" indent="0">
              <a:buNone/>
            </a:pP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783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0d0b4d8-dac0-442f-a11d-e01bf3bc84e2" xsi:nil="true"/>
    <Retention_x0020_Date xmlns="b0d0b4d8-dac0-442f-a11d-e01bf3bc84e2">5 Years</Retention_x0020_Date>
    <lcf76f155ced4ddcb4097134ff3c332f xmlns="5168f4b8-4f56-46c1-947b-cdc28505e2cd">
      <Terms xmlns="http://schemas.microsoft.com/office/infopath/2007/PartnerControls"/>
    </lcf76f155ced4ddcb4097134ff3c332f>
    <_dlc_DocId xmlns="b0d0b4d8-dac0-442f-a11d-e01bf3bc84e2">ALADOCS-2061751479-7130</_dlc_DocId>
    <_dlc_DocIdUrl xmlns="b0d0b4d8-dac0-442f-a11d-e01bf3bc84e2">
      <Url>https://alanet.sharepoint.com/mktg/_layouts/15/DocIdRedir.aspx?ID=ALADOCS-2061751479-7130</Url>
      <Description>ALADOCS-2061751479-7130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51A57807D7A440A8B0F3C83E770FCC" ma:contentTypeVersion="23" ma:contentTypeDescription="Create a new document." ma:contentTypeScope="" ma:versionID="c633da30a48cf332250fc3cc9c2cab3e">
  <xsd:schema xmlns:xsd="http://www.w3.org/2001/XMLSchema" xmlns:xs="http://www.w3.org/2001/XMLSchema" xmlns:p="http://schemas.microsoft.com/office/2006/metadata/properties" xmlns:ns2="25bc41ef-d0fe-434b-9296-d0ab689c5b40" xmlns:ns3="b0d0b4d8-dac0-442f-a11d-e01bf3bc84e2" xmlns:ns4="e649193c-9f92-47ef-b741-3f893ccb0712" xmlns:ns5="5168f4b8-4f56-46c1-947b-cdc28505e2cd" targetNamespace="http://schemas.microsoft.com/office/2006/metadata/properties" ma:root="true" ma:fieldsID="df37fe6d97ae355a91e142a1acee358d" ns2:_="" ns3:_="" ns4:_="" ns5:_="">
    <xsd:import namespace="25bc41ef-d0fe-434b-9296-d0ab689c5b40"/>
    <xsd:import namespace="b0d0b4d8-dac0-442f-a11d-e01bf3bc84e2"/>
    <xsd:import namespace="e649193c-9f92-47ef-b741-3f893ccb0712"/>
    <xsd:import namespace="5168f4b8-4f56-46c1-947b-cdc28505e2c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SharingHintHash" minOccurs="0"/>
                <xsd:element ref="ns3:SharedWithDetails" minOccurs="0"/>
                <xsd:element ref="ns4:LastSharedByUser" minOccurs="0"/>
                <xsd:element ref="ns4:LastSharedByTime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EventHashCode" minOccurs="0"/>
                <xsd:element ref="ns5:MediaServiceGenerationTime" minOccurs="0"/>
                <xsd:element ref="ns3:TaxCatchAll" minOccurs="0"/>
                <xsd:element ref="ns3:Retention_x0020_Date" minOccurs="0"/>
                <xsd:element ref="ns5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5:MediaServiceAutoKeyPoints" minOccurs="0"/>
                <xsd:element ref="ns5:MediaServiceKeyPoints" minOccurs="0"/>
                <xsd:element ref="ns5:MediaLengthInSeconds" minOccurs="0"/>
                <xsd:element ref="ns5:MediaServiceLocation" minOccurs="0"/>
                <xsd:element ref="ns5:lcf76f155ced4ddcb4097134ff3c332f" minOccurs="0"/>
                <xsd:element ref="ns5:MediaServiceObjectDetectorVersions" minOccurs="0"/>
                <xsd:element ref="ns5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bc41ef-d0fe-434b-9296-d0ab689c5b4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0b4d8-dac0-442f-a11d-e01bf3bc84e2" elementFormDefault="qualified">
    <xsd:import namespace="http://schemas.microsoft.com/office/2006/documentManagement/types"/>
    <xsd:import namespace="http://schemas.microsoft.com/office/infopath/2007/PartnerControls"/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7dde1d07-175e-4208-85f5-5974fcc063e7}" ma:internalName="TaxCatchAll" ma:showField="CatchAllData" ma:web="b0d0b4d8-dac0-442f-a11d-e01bf3bc84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Retention_x0020_Date" ma:index="20" nillable="true" ma:displayName="Retention Date" ma:default="5 Years" ma:format="Dropdown" ma:internalName="Retention_x0020_Date">
      <xsd:simpleType>
        <xsd:restriction base="dms:Choice">
          <xsd:enumeration value="1 Year"/>
          <xsd:enumeration value="2 Years"/>
          <xsd:enumeration value="3 Years"/>
          <xsd:enumeration value="4 Years"/>
          <xsd:enumeration value="5 Years"/>
          <xsd:enumeration value="6 Years"/>
          <xsd:enumeration value="7 Years"/>
          <xsd:enumeration value="8 Years"/>
          <xsd:enumeration value="9 Years"/>
          <xsd:enumeration value="10 Years"/>
          <xsd:enumeration value="Permanent"/>
        </xsd:restriction>
      </xsd:simpleType>
    </xsd:element>
    <xsd:element name="_dlc_DocId" ma:index="2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49193c-9f92-47ef-b741-3f893ccb0712" elementFormDefault="qualified">
    <xsd:import namespace="http://schemas.microsoft.com/office/2006/documentManagement/types"/>
    <xsd:import namespace="http://schemas.microsoft.com/office/infopath/2007/PartnerControls"/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68f4b8-4f56-46c1-947b-cdc28505e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30" nillable="true" ma:taxonomy="true" ma:internalName="lcf76f155ced4ddcb4097134ff3c332f" ma:taxonomyFieldName="MediaServiceImageTags" ma:displayName="Image Tags" ma:readOnly="false" ma:fieldId="{5cf76f15-5ced-4ddc-b409-7134ff3c332f}" ma:taxonomyMulti="true" ma:sspId="e99fb18b-195f-4cbe-b952-cf12f91f98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EAC4128-B289-4E8C-AACC-23B2976C96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A7DC59-6F99-4ADE-A1C9-6283B566F1F4}">
  <ds:schemaRefs>
    <ds:schemaRef ds:uri="http://schemas.microsoft.com/office/2006/metadata/properties"/>
    <ds:schemaRef ds:uri="http://schemas.microsoft.com/office/infopath/2007/PartnerControls"/>
    <ds:schemaRef ds:uri="b0d0b4d8-dac0-442f-a11d-e01bf3bc84e2"/>
    <ds:schemaRef ds:uri="5168f4b8-4f56-46c1-947b-cdc28505e2cd"/>
  </ds:schemaRefs>
</ds:datastoreItem>
</file>

<file path=customXml/itemProps3.xml><?xml version="1.0" encoding="utf-8"?>
<ds:datastoreItem xmlns:ds="http://schemas.openxmlformats.org/officeDocument/2006/customXml" ds:itemID="{48CF84CB-26AD-41D7-8031-50DAEF0917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bc41ef-d0fe-434b-9296-d0ab689c5b40"/>
    <ds:schemaRef ds:uri="b0d0b4d8-dac0-442f-a11d-e01bf3bc84e2"/>
    <ds:schemaRef ds:uri="e649193c-9f92-47ef-b741-3f893ccb0712"/>
    <ds:schemaRef ds:uri="5168f4b8-4f56-46c1-947b-cdc28505e2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31FFFF95-C158-409A-9D19-9BDCA521F6E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1769</TotalTime>
  <Words>305</Words>
  <Application>Microsoft Office PowerPoint</Application>
  <PresentationFormat>Widescreen</PresentationFormat>
  <Paragraphs>90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Wingdings</vt:lpstr>
      <vt:lpstr>Office Theme</vt:lpstr>
      <vt:lpstr>Mastering Digital Migration in Legal Administration</vt:lpstr>
      <vt:lpstr>Agenda</vt:lpstr>
      <vt:lpstr>Learning Objectives </vt:lpstr>
      <vt:lpstr>What is Digital Migration? </vt:lpstr>
      <vt:lpstr>Getting the Firm On Board </vt:lpstr>
      <vt:lpstr>Getting the Firm On Board </vt:lpstr>
      <vt:lpstr>What do you need?</vt:lpstr>
      <vt:lpstr>Where do you start? </vt:lpstr>
      <vt:lpstr>What is going to derail you?  </vt:lpstr>
      <vt:lpstr>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Fitzpatrick</dc:creator>
  <cp:lastModifiedBy>Elizabeth Quillman</cp:lastModifiedBy>
  <cp:revision>27</cp:revision>
  <dcterms:created xsi:type="dcterms:W3CDTF">2024-06-04T21:05:48Z</dcterms:created>
  <dcterms:modified xsi:type="dcterms:W3CDTF">2026-04-06T21:49:54Z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0x0101009A51A57807D7A440A8B0F3C83E770FCC</vt:lpwstr>
  </property>
  <property fmtid="{D5CDD505-2E9C-101B-9397-08002B2CF9AE}" pid="3" name="_dlc_DocIdItemGuid">
    <vt:lpwstr>e2198ce3-351b-40e5-8247-120bd75e8a73</vt:lpwstr>
  </property>
</Properties>
</file>