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7C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5C1CC17B-127C-FCC1-4E62-AD530836C683}"/>
              </a:ext>
            </a:extLst>
          </p:cNvPr>
          <p:cNvSpPr/>
          <p:nvPr userDrawn="1"/>
        </p:nvSpPr>
        <p:spPr>
          <a:xfrm>
            <a:off x="457200" y="-31412"/>
            <a:ext cx="11734800" cy="1211282"/>
          </a:xfrm>
          <a:prstGeom prst="rect">
            <a:avLst/>
          </a:prstGeom>
          <a:solidFill>
            <a:srgbClr val="DAD7C3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26D7E-62FD-4D1C-BD38-742E0CF12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0112" y="1606519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5FA8BC-E255-71FE-B82D-BCEA57EE5B00}"/>
              </a:ext>
            </a:extLst>
          </p:cNvPr>
          <p:cNvSpPr/>
          <p:nvPr userDrawn="1"/>
        </p:nvSpPr>
        <p:spPr>
          <a:xfrm>
            <a:off x="0" y="1"/>
            <a:ext cx="457200" cy="1179869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9A33D8-D090-E1E4-8A39-882970CE09DA}"/>
              </a:ext>
            </a:extLst>
          </p:cNvPr>
          <p:cNvSpPr/>
          <p:nvPr userDrawn="1"/>
        </p:nvSpPr>
        <p:spPr>
          <a:xfrm>
            <a:off x="1" y="1179871"/>
            <a:ext cx="457200" cy="5362250"/>
          </a:xfrm>
          <a:prstGeom prst="rect">
            <a:avLst/>
          </a:prstGeom>
          <a:solidFill>
            <a:srgbClr val="2C5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30EF83-A9AD-70D6-8A42-8518CA93B0C0}"/>
              </a:ext>
            </a:extLst>
          </p:cNvPr>
          <p:cNvSpPr/>
          <p:nvPr userDrawn="1"/>
        </p:nvSpPr>
        <p:spPr>
          <a:xfrm>
            <a:off x="457200" y="-31412"/>
            <a:ext cx="11734800" cy="1211282"/>
          </a:xfrm>
          <a:prstGeom prst="rect">
            <a:avLst/>
          </a:prstGeom>
          <a:solidFill>
            <a:srgbClr val="DAD7C3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609AFF0C-E45D-2885-4998-67624623877F}"/>
              </a:ext>
            </a:extLst>
          </p:cNvPr>
          <p:cNvSpPr txBox="1">
            <a:spLocks/>
          </p:cNvSpPr>
          <p:nvPr userDrawn="1"/>
        </p:nvSpPr>
        <p:spPr>
          <a:xfrm>
            <a:off x="11681691" y="6589226"/>
            <a:ext cx="457200" cy="254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000000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75CAA18-CF68-4014-9A36-5E8A92E1DB33}" type="slidenum">
              <a:rPr lang="en-US" b="1" smtClean="0"/>
              <a:pPr algn="ctr"/>
              <a:t>‹#›</a:t>
            </a:fld>
            <a:endParaRPr lang="en-US" b="1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52956FA-1A17-2D4D-1D4F-607695B65879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42120"/>
            <a:ext cx="121558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01644C7E-F055-183A-0EE0-10B7C73825E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362197" y="6587647"/>
            <a:ext cx="4953000" cy="254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rgbClr val="000000"/>
                </a:solidFill>
                <a:latin typeface="+mn-lt"/>
                <a:cs typeface="Arial" pitchFamily="34" charset="0"/>
              </a:rPr>
              <a:t>Confidential ©2024 Mattern - All Rights Reserved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BF2D624-3D09-AF2D-ED3F-7224E2098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12" y="-31412"/>
            <a:ext cx="10515600" cy="12112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39DC60-2489-8D8C-A669-5FA3AAEF524E}"/>
              </a:ext>
            </a:extLst>
          </p:cNvPr>
          <p:cNvSpPr/>
          <p:nvPr userDrawn="1"/>
        </p:nvSpPr>
        <p:spPr>
          <a:xfrm>
            <a:off x="0" y="1"/>
            <a:ext cx="457200" cy="1179869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C7F6E4-7A50-BA59-54EC-25B065281646}"/>
              </a:ext>
            </a:extLst>
          </p:cNvPr>
          <p:cNvSpPr/>
          <p:nvPr userDrawn="1"/>
        </p:nvSpPr>
        <p:spPr>
          <a:xfrm>
            <a:off x="1" y="1179871"/>
            <a:ext cx="457200" cy="5362250"/>
          </a:xfrm>
          <a:prstGeom prst="rect">
            <a:avLst/>
          </a:prstGeom>
          <a:solidFill>
            <a:srgbClr val="2C5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07979E05-B3DE-7623-2B8D-0E449DB16EEE}"/>
              </a:ext>
            </a:extLst>
          </p:cNvPr>
          <p:cNvSpPr txBox="1">
            <a:spLocks/>
          </p:cNvSpPr>
          <p:nvPr userDrawn="1"/>
        </p:nvSpPr>
        <p:spPr>
          <a:xfrm>
            <a:off x="11681691" y="6589226"/>
            <a:ext cx="457200" cy="254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000000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75CAA18-CF68-4014-9A36-5E8A92E1DB33}" type="slidenum">
              <a:rPr lang="en-US" b="1" smtClean="0"/>
              <a:pPr algn="ctr"/>
              <a:t>‹#›</a:t>
            </a:fld>
            <a:endParaRPr lang="en-US" b="1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A31C99-CEB8-97E6-4DD1-9568193A3C87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42120"/>
            <a:ext cx="121558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12030741-4D33-203C-7E31-480B344097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8" b="10756"/>
          <a:stretch/>
        </p:blipFill>
        <p:spPr>
          <a:xfrm>
            <a:off x="22926" y="6543500"/>
            <a:ext cx="381000" cy="253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63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7E62B6B-6A96-462E-A6A8-B8808E7588A0}"/>
              </a:ext>
            </a:extLst>
          </p:cNvPr>
          <p:cNvSpPr/>
          <p:nvPr userDrawn="1"/>
        </p:nvSpPr>
        <p:spPr>
          <a:xfrm>
            <a:off x="0" y="1"/>
            <a:ext cx="457200" cy="1179869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17C7B7-917E-4C7F-9574-2FE957CA5FE2}"/>
              </a:ext>
            </a:extLst>
          </p:cNvPr>
          <p:cNvSpPr/>
          <p:nvPr userDrawn="1"/>
        </p:nvSpPr>
        <p:spPr>
          <a:xfrm>
            <a:off x="1" y="1179871"/>
            <a:ext cx="457200" cy="5362250"/>
          </a:xfrm>
          <a:prstGeom prst="rect">
            <a:avLst/>
          </a:prstGeom>
          <a:solidFill>
            <a:srgbClr val="2C5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A5C9C1-47C0-452D-9446-7DF3B45B3DA0}"/>
              </a:ext>
            </a:extLst>
          </p:cNvPr>
          <p:cNvSpPr/>
          <p:nvPr userDrawn="1"/>
        </p:nvSpPr>
        <p:spPr>
          <a:xfrm>
            <a:off x="457200" y="-31412"/>
            <a:ext cx="11734800" cy="1211282"/>
          </a:xfrm>
          <a:prstGeom prst="rect">
            <a:avLst/>
          </a:prstGeom>
          <a:solidFill>
            <a:srgbClr val="DAD7C3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85DE1497-CC74-491A-BC22-DB9F9C61AF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81691" y="6589226"/>
            <a:ext cx="457200" cy="254000"/>
          </a:xfrm>
          <a:prstGeom prst="rect">
            <a:avLst/>
          </a:prstGeom>
          <a:noFill/>
        </p:spPr>
        <p:txBody>
          <a:bodyPr/>
          <a:lstStyle>
            <a:lvl1pPr>
              <a:defRPr sz="900" b="0">
                <a:solidFill>
                  <a:srgbClr val="000000"/>
                </a:solidFill>
                <a:latin typeface="+mn-lt"/>
                <a:cs typeface="Arial" pitchFamily="34" charset="0"/>
              </a:defRPr>
            </a:lvl1pPr>
          </a:lstStyle>
          <a:p>
            <a:pPr algn="ctr"/>
            <a:fld id="{C75CAA18-CF68-4014-9A36-5E8A92E1DB33}" type="slidenum">
              <a:rPr lang="en-US" smtClean="0"/>
              <a:pPr algn="ctr"/>
              <a:t>‹#›</a:t>
            </a:fld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90A7FFA-DC64-4986-9222-2EE43A1F1AAD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42120"/>
            <a:ext cx="121558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ectangle 5">
            <a:extLst>
              <a:ext uri="{FF2B5EF4-FFF2-40B4-BE49-F238E27FC236}">
                <a16:creationId xmlns:a16="http://schemas.microsoft.com/office/drawing/2014/main" id="{D7C6DD12-5BEE-48DC-A232-EC2763E35DD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362197" y="6587647"/>
            <a:ext cx="4953000" cy="254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r>
              <a:rPr lang="en-US" sz="900" b="0" dirty="0">
                <a:solidFill>
                  <a:srgbClr val="000000"/>
                </a:solidFill>
                <a:latin typeface="+mn-lt"/>
                <a:cs typeface="Arial" pitchFamily="34" charset="0"/>
              </a:rPr>
              <a:t>Confidential ©2026 Mattern - All Rights Reserved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07AFE72-8930-4A33-BF39-748DAA0015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8" b="10756"/>
          <a:stretch/>
        </p:blipFill>
        <p:spPr>
          <a:xfrm>
            <a:off x="22926" y="6543500"/>
            <a:ext cx="381000" cy="253052"/>
          </a:xfrm>
          <a:prstGeom prst="rect">
            <a:avLst/>
          </a:prstGeom>
        </p:spPr>
      </p:pic>
      <p:sp>
        <p:nvSpPr>
          <p:cNvPr id="2" name="Title 12">
            <a:extLst>
              <a:ext uri="{FF2B5EF4-FFF2-40B4-BE49-F238E27FC236}">
                <a16:creationId xmlns:a16="http://schemas.microsoft.com/office/drawing/2014/main" id="{34D014D2-D990-66CA-BE10-1E0FAC6D0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112" y="-5043"/>
            <a:ext cx="10515600" cy="12112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827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481C756-BE7D-0AD6-9D25-5AF49269022D}"/>
              </a:ext>
            </a:extLst>
          </p:cNvPr>
          <p:cNvSpPr/>
          <p:nvPr userDrawn="1"/>
        </p:nvSpPr>
        <p:spPr>
          <a:xfrm>
            <a:off x="457200" y="-31412"/>
            <a:ext cx="11734800" cy="1211282"/>
          </a:xfrm>
          <a:prstGeom prst="rect">
            <a:avLst/>
          </a:prstGeom>
          <a:solidFill>
            <a:srgbClr val="DAD7C3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7F6420-1F4A-494D-ACDA-8DB23F071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886"/>
            <a:ext cx="10515600" cy="1142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2FB90-028D-42F7-B5B7-09A62C403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92424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14411-AF63-41EB-B7B1-1BEF5A844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57668" y="1825625"/>
            <a:ext cx="4996132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44616-4C95-0EF0-3DE4-8D7BD50C89A5}"/>
              </a:ext>
            </a:extLst>
          </p:cNvPr>
          <p:cNvSpPr/>
          <p:nvPr userDrawn="1"/>
        </p:nvSpPr>
        <p:spPr>
          <a:xfrm>
            <a:off x="0" y="1"/>
            <a:ext cx="457200" cy="1179869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C4A9FE-3958-2919-074A-0D6E9712C8A7}"/>
              </a:ext>
            </a:extLst>
          </p:cNvPr>
          <p:cNvSpPr/>
          <p:nvPr userDrawn="1"/>
        </p:nvSpPr>
        <p:spPr>
          <a:xfrm>
            <a:off x="1" y="1179871"/>
            <a:ext cx="457200" cy="5362250"/>
          </a:xfrm>
          <a:prstGeom prst="rect">
            <a:avLst/>
          </a:prstGeom>
          <a:solidFill>
            <a:srgbClr val="2C5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4397F714-A54C-54CD-EE32-2DDE6FF151CA}"/>
              </a:ext>
            </a:extLst>
          </p:cNvPr>
          <p:cNvSpPr txBox="1">
            <a:spLocks/>
          </p:cNvSpPr>
          <p:nvPr userDrawn="1"/>
        </p:nvSpPr>
        <p:spPr>
          <a:xfrm>
            <a:off x="11681691" y="6589226"/>
            <a:ext cx="457200" cy="254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000000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75CAA18-CF68-4014-9A36-5E8A92E1DB33}" type="slidenum">
              <a:rPr lang="en-US" b="1" smtClean="0"/>
              <a:pPr algn="ctr"/>
              <a:t>‹#›</a:t>
            </a:fld>
            <a:endParaRPr lang="en-US" b="1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756D18-617B-5CB8-073E-61D8EF8EB7C6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42120"/>
            <a:ext cx="121558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Rectangle 5">
            <a:extLst>
              <a:ext uri="{FF2B5EF4-FFF2-40B4-BE49-F238E27FC236}">
                <a16:creationId xmlns:a16="http://schemas.microsoft.com/office/drawing/2014/main" id="{733A43C2-9267-4E14-5AEC-E009ACEC79C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362197" y="6587647"/>
            <a:ext cx="4953000" cy="254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rgbClr val="000000"/>
                </a:solidFill>
                <a:latin typeface="+mn-lt"/>
                <a:cs typeface="Arial" pitchFamily="34" charset="0"/>
              </a:rPr>
              <a:t>Confidential ©2024 Mattern - All Rights Reserved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DDC8278-E8E7-3716-2F76-CAD3190012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8" b="10756"/>
          <a:stretch/>
        </p:blipFill>
        <p:spPr>
          <a:xfrm>
            <a:off x="22926" y="6543500"/>
            <a:ext cx="381000" cy="2530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5FAA6D9-A0EA-51C2-8CF5-92C289FAF3BF}"/>
              </a:ext>
            </a:extLst>
          </p:cNvPr>
          <p:cNvSpPr/>
          <p:nvPr userDrawn="1"/>
        </p:nvSpPr>
        <p:spPr>
          <a:xfrm>
            <a:off x="6032193" y="1596835"/>
            <a:ext cx="45719" cy="4808917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9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3D401D8-FBD5-AB92-40C8-42B7990E5F02}"/>
              </a:ext>
            </a:extLst>
          </p:cNvPr>
          <p:cNvSpPr txBox="1"/>
          <p:nvPr userDrawn="1"/>
        </p:nvSpPr>
        <p:spPr>
          <a:xfrm>
            <a:off x="6242048" y="1712441"/>
            <a:ext cx="5111752" cy="4550336"/>
          </a:xfrm>
          <a:prstGeom prst="rect">
            <a:avLst/>
          </a:prstGeom>
          <a:solidFill>
            <a:srgbClr val="DAD7C3">
              <a:alpha val="34000"/>
            </a:srgb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E75353-A27D-6742-BCA7-68D248F238C3}"/>
              </a:ext>
            </a:extLst>
          </p:cNvPr>
          <p:cNvSpPr txBox="1"/>
          <p:nvPr userDrawn="1"/>
        </p:nvSpPr>
        <p:spPr>
          <a:xfrm>
            <a:off x="736957" y="1712441"/>
            <a:ext cx="5111752" cy="4550336"/>
          </a:xfrm>
          <a:prstGeom prst="rect">
            <a:avLst/>
          </a:prstGeom>
          <a:solidFill>
            <a:srgbClr val="DAD7C3">
              <a:alpha val="34000"/>
            </a:srgb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81C756-BE7D-0AD6-9D25-5AF49269022D}"/>
              </a:ext>
            </a:extLst>
          </p:cNvPr>
          <p:cNvSpPr/>
          <p:nvPr userDrawn="1"/>
        </p:nvSpPr>
        <p:spPr>
          <a:xfrm>
            <a:off x="457200" y="-31412"/>
            <a:ext cx="11734800" cy="1211282"/>
          </a:xfrm>
          <a:prstGeom prst="rect">
            <a:avLst/>
          </a:prstGeom>
          <a:solidFill>
            <a:srgbClr val="DAD7C3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7F6420-1F4A-494D-ACDA-8DB23F071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886"/>
            <a:ext cx="10515600" cy="1142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2FB90-028D-42F7-B5B7-09A62C4036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92424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344616-4C95-0EF0-3DE4-8D7BD50C89A5}"/>
              </a:ext>
            </a:extLst>
          </p:cNvPr>
          <p:cNvSpPr/>
          <p:nvPr userDrawn="1"/>
        </p:nvSpPr>
        <p:spPr>
          <a:xfrm>
            <a:off x="0" y="1"/>
            <a:ext cx="457200" cy="1179869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C4A9FE-3958-2919-074A-0D6E9712C8A7}"/>
              </a:ext>
            </a:extLst>
          </p:cNvPr>
          <p:cNvSpPr/>
          <p:nvPr userDrawn="1"/>
        </p:nvSpPr>
        <p:spPr>
          <a:xfrm>
            <a:off x="1" y="1179871"/>
            <a:ext cx="457200" cy="5362250"/>
          </a:xfrm>
          <a:prstGeom prst="rect">
            <a:avLst/>
          </a:prstGeom>
          <a:solidFill>
            <a:srgbClr val="2C56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4397F714-A54C-54CD-EE32-2DDE6FF151CA}"/>
              </a:ext>
            </a:extLst>
          </p:cNvPr>
          <p:cNvSpPr txBox="1">
            <a:spLocks/>
          </p:cNvSpPr>
          <p:nvPr userDrawn="1"/>
        </p:nvSpPr>
        <p:spPr>
          <a:xfrm>
            <a:off x="11681691" y="6589226"/>
            <a:ext cx="457200" cy="254000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rgbClr val="000000"/>
                </a:solidFill>
                <a:latin typeface="+mn-lt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75CAA18-CF68-4014-9A36-5E8A92E1DB33}" type="slidenum">
              <a:rPr lang="en-US" b="1" smtClean="0"/>
              <a:pPr algn="ctr"/>
              <a:t>‹#›</a:t>
            </a:fld>
            <a:endParaRPr lang="en-US" b="1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756D18-617B-5CB8-073E-61D8EF8EB7C6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0" y="6542120"/>
            <a:ext cx="1215582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>
                <a:lumMod val="9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Rectangle 5">
            <a:extLst>
              <a:ext uri="{FF2B5EF4-FFF2-40B4-BE49-F238E27FC236}">
                <a16:creationId xmlns:a16="http://schemas.microsoft.com/office/drawing/2014/main" id="{733A43C2-9267-4E14-5AEC-E009ACEC79C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362197" y="6587647"/>
            <a:ext cx="4953000" cy="254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/>
                <a:ea typeface="+mn-ea"/>
                <a:cs typeface="+mn-cs"/>
              </a:defRPr>
            </a:lvl9pPr>
          </a:lstStyle>
          <a:p>
            <a:r>
              <a:rPr lang="en-US" sz="900" b="1" dirty="0">
                <a:solidFill>
                  <a:srgbClr val="000000"/>
                </a:solidFill>
                <a:latin typeface="+mn-lt"/>
                <a:cs typeface="Arial" pitchFamily="34" charset="0"/>
              </a:rPr>
              <a:t>Confidential ©2024 Mattern - All Rights Reserved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DDC8278-E8E7-3716-2F76-CAD3190012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8" b="10756"/>
          <a:stretch/>
        </p:blipFill>
        <p:spPr>
          <a:xfrm>
            <a:off x="22926" y="6543500"/>
            <a:ext cx="381000" cy="2530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5FAA6D9-A0EA-51C2-8CF5-92C289FAF3BF}"/>
              </a:ext>
            </a:extLst>
          </p:cNvPr>
          <p:cNvSpPr/>
          <p:nvPr userDrawn="1"/>
        </p:nvSpPr>
        <p:spPr>
          <a:xfrm>
            <a:off x="6032193" y="1596835"/>
            <a:ext cx="45719" cy="4808917"/>
          </a:xfrm>
          <a:prstGeom prst="rect">
            <a:avLst/>
          </a:prstGeom>
          <a:solidFill>
            <a:srgbClr val="DAD7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7E09C5-6004-2DD0-4DAA-CA7C36001ECA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343291" y="1825625"/>
            <a:ext cx="492424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7142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3BD0587C-F010-313E-C0B6-277BA654B8A3}"/>
              </a:ext>
            </a:extLst>
          </p:cNvPr>
          <p:cNvGrpSpPr/>
          <p:nvPr userDrawn="1"/>
        </p:nvGrpSpPr>
        <p:grpSpPr>
          <a:xfrm>
            <a:off x="1273580" y="3741235"/>
            <a:ext cx="9644840" cy="102171"/>
            <a:chOff x="1273580" y="3741235"/>
            <a:chExt cx="9644840" cy="102171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D318F67-F756-9FFA-2884-15E57D090BA3}"/>
                </a:ext>
              </a:extLst>
            </p:cNvPr>
            <p:cNvSpPr/>
            <p:nvPr/>
          </p:nvSpPr>
          <p:spPr>
            <a:xfrm>
              <a:off x="8307012" y="3741949"/>
              <a:ext cx="499491" cy="101456"/>
            </a:xfrm>
            <a:prstGeom prst="rect">
              <a:avLst/>
            </a:prstGeom>
            <a:solidFill>
              <a:srgbClr val="DAD7C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5C9493F-741B-8C7B-4A2F-2C59A68E6EBE}"/>
                </a:ext>
              </a:extLst>
            </p:cNvPr>
            <p:cNvSpPr/>
            <p:nvPr/>
          </p:nvSpPr>
          <p:spPr>
            <a:xfrm>
              <a:off x="1273580" y="3741236"/>
              <a:ext cx="7100597" cy="101456"/>
            </a:xfrm>
            <a:prstGeom prst="rect">
              <a:avLst/>
            </a:prstGeom>
            <a:solidFill>
              <a:srgbClr val="2C56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DF1E3E3-4C49-65C1-D8EB-D839AC7E1CB7}"/>
                </a:ext>
              </a:extLst>
            </p:cNvPr>
            <p:cNvSpPr/>
            <p:nvPr/>
          </p:nvSpPr>
          <p:spPr>
            <a:xfrm>
              <a:off x="8773618" y="3741949"/>
              <a:ext cx="452399" cy="101456"/>
            </a:xfrm>
            <a:prstGeom prst="rect">
              <a:avLst/>
            </a:prstGeom>
            <a:solidFill>
              <a:srgbClr val="4D7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C4394F-0B92-E55B-D478-E6CB5539EE5A}"/>
                </a:ext>
              </a:extLst>
            </p:cNvPr>
            <p:cNvSpPr/>
            <p:nvPr/>
          </p:nvSpPr>
          <p:spPr>
            <a:xfrm>
              <a:off x="9226018" y="3741950"/>
              <a:ext cx="432845" cy="101456"/>
            </a:xfrm>
            <a:prstGeom prst="rect">
              <a:avLst/>
            </a:prstGeom>
            <a:solidFill>
              <a:srgbClr val="BC9A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89A3BC6-A617-14B4-AD32-920C841015D4}"/>
                </a:ext>
              </a:extLst>
            </p:cNvPr>
            <p:cNvSpPr/>
            <p:nvPr/>
          </p:nvSpPr>
          <p:spPr>
            <a:xfrm>
              <a:off x="9658863" y="3741949"/>
              <a:ext cx="432845" cy="101457"/>
            </a:xfrm>
            <a:prstGeom prst="rect">
              <a:avLst/>
            </a:prstGeom>
            <a:solidFill>
              <a:srgbClr val="997E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10A01E4-3E89-E13C-E852-8653F41F3CF0}"/>
                </a:ext>
              </a:extLst>
            </p:cNvPr>
            <p:cNvSpPr/>
            <p:nvPr/>
          </p:nvSpPr>
          <p:spPr>
            <a:xfrm flipV="1">
              <a:off x="10091707" y="3741949"/>
              <a:ext cx="432845" cy="101456"/>
            </a:xfrm>
            <a:prstGeom prst="rect">
              <a:avLst/>
            </a:prstGeom>
            <a:solidFill>
              <a:srgbClr val="0C54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E08F2CD-7F3A-A9DA-DD3E-AC9737B836E9}"/>
                </a:ext>
              </a:extLst>
            </p:cNvPr>
            <p:cNvSpPr/>
            <p:nvPr/>
          </p:nvSpPr>
          <p:spPr>
            <a:xfrm flipV="1">
              <a:off x="10524553" y="3741235"/>
              <a:ext cx="393867" cy="102170"/>
            </a:xfrm>
            <a:prstGeom prst="rect">
              <a:avLst/>
            </a:prstGeom>
            <a:solidFill>
              <a:srgbClr val="FEC9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22CEB7F-40F9-05D8-1263-5F3A7991FB9A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390775" y="2871285"/>
            <a:ext cx="7410450" cy="869950"/>
          </a:xfrm>
        </p:spPr>
        <p:txBody>
          <a:bodyPr>
            <a:normAutofit/>
          </a:bodyPr>
          <a:lstStyle>
            <a:lvl1pPr marL="0" indent="0" algn="ctr">
              <a:buNone/>
              <a:defRPr sz="48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Sample Transition Slide</a:t>
            </a:r>
          </a:p>
        </p:txBody>
      </p:sp>
    </p:spTree>
    <p:extLst>
      <p:ext uri="{BB962C8B-B14F-4D97-AF65-F5344CB8AC3E}">
        <p14:creationId xmlns:p14="http://schemas.microsoft.com/office/powerpoint/2010/main" val="4221212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C6CFAED9-AAC8-E260-DAD9-55C09EE03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310A74D9-DBB5-D298-5A08-7564496A79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17496" y="5239449"/>
            <a:ext cx="3876086" cy="1556907"/>
          </a:xfrm>
          <a:prstGeom prst="rect">
            <a:avLst/>
          </a:prstGeom>
        </p:spPr>
        <p:txBody>
          <a:bodyPr vert="horz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000" b="0" kern="1200" dirty="0">
                <a:solidFill>
                  <a:srgbClr val="7C7C7C"/>
                </a:solidFill>
                <a:latin typeface="+mn-lt"/>
                <a:ea typeface="+mj-ea"/>
                <a:cs typeface="+mj-cs"/>
              </a:rPr>
              <a:t>FOR MORE INFORMATION, CONTACT: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DF2CB-2C25-31B5-527A-3A9F2ADA20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8658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14B647-79FA-2BAF-08E0-B7C4C05CB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89" y="0"/>
            <a:ext cx="11231745" cy="458818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C58171-72A1-67F3-E54B-18A830DD2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001107" y="5661132"/>
            <a:ext cx="1463040" cy="457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53E336-A901-2263-2DD3-B60E8F97645E}"/>
              </a:ext>
            </a:extLst>
          </p:cNvPr>
          <p:cNvSpPr txBox="1"/>
          <p:nvPr userDrawn="1"/>
        </p:nvSpPr>
        <p:spPr>
          <a:xfrm>
            <a:off x="7284248" y="4952471"/>
            <a:ext cx="6586915" cy="1556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rgbClr val="7C7C7C"/>
                </a:solidFill>
              </a:rPr>
              <a:t>225 Wilmington/West Chester Pike, Suite 200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rgbClr val="7C7C7C"/>
                </a:solidFill>
              </a:rPr>
              <a:t>Chadds Ford, PA 19317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rgbClr val="7C7C7C"/>
                </a:solidFill>
              </a:rPr>
              <a:t>610-459-7750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b="1" dirty="0">
                <a:solidFill>
                  <a:srgbClr val="7C7C7C"/>
                </a:solidFill>
              </a:rPr>
              <a:t>www.matternassoc.com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70B85427-DA56-8C96-421D-36705BC149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C91D6F-61BA-FCB4-6C2D-B9F86B40B0D0}"/>
              </a:ext>
            </a:extLst>
          </p:cNvPr>
          <p:cNvSpPr/>
          <p:nvPr userDrawn="1"/>
        </p:nvSpPr>
        <p:spPr>
          <a:xfrm>
            <a:off x="1" y="0"/>
            <a:ext cx="517692" cy="865848"/>
          </a:xfrm>
          <a:prstGeom prst="rect">
            <a:avLst/>
          </a:prstGeom>
          <a:solidFill>
            <a:srgbClr val="2C5643"/>
          </a:solidFill>
          <a:ln>
            <a:solidFill>
              <a:srgbClr val="BC9A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63DD745-7904-4AC6-01ED-BC5405B0D871}"/>
              </a:ext>
            </a:extLst>
          </p:cNvPr>
          <p:cNvSpPr/>
          <p:nvPr userDrawn="1"/>
        </p:nvSpPr>
        <p:spPr>
          <a:xfrm>
            <a:off x="4709766" y="4924330"/>
            <a:ext cx="45720" cy="14879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365144A-69CC-993F-21D9-132CF75FC331}"/>
              </a:ext>
            </a:extLst>
          </p:cNvPr>
          <p:cNvSpPr/>
          <p:nvPr userDrawn="1"/>
        </p:nvSpPr>
        <p:spPr>
          <a:xfrm>
            <a:off x="-195" y="0"/>
            <a:ext cx="517692" cy="86584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0F0D9F-E892-6790-6CE0-C0A24ED0F7FC}"/>
              </a:ext>
            </a:extLst>
          </p:cNvPr>
          <p:cNvSpPr/>
          <p:nvPr userDrawn="1"/>
        </p:nvSpPr>
        <p:spPr>
          <a:xfrm>
            <a:off x="11711971" y="0"/>
            <a:ext cx="480028" cy="86584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1DB86D-E0E6-0B2C-0368-BADAE7E05952}"/>
              </a:ext>
            </a:extLst>
          </p:cNvPr>
          <p:cNvSpPr/>
          <p:nvPr userDrawn="1"/>
        </p:nvSpPr>
        <p:spPr>
          <a:xfrm>
            <a:off x="6048557" y="5021398"/>
            <a:ext cx="45720" cy="14879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Slide Number Placeholder 2">
            <a:extLst>
              <a:ext uri="{FF2B5EF4-FFF2-40B4-BE49-F238E27FC236}">
                <a16:creationId xmlns:a16="http://schemas.microsoft.com/office/drawing/2014/main" id="{F8919918-89BE-4A00-10F0-7FCC20FF89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81691" y="6589226"/>
            <a:ext cx="457200" cy="254000"/>
          </a:xfrm>
        </p:spPr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‹#›</a:t>
            </a:fld>
            <a:endParaRPr lang="en-US" b="1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674855AA-956F-7107-FC32-6ECC44BAC1C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7497" y="6023072"/>
            <a:ext cx="4430956" cy="398463"/>
          </a:xfrm>
        </p:spPr>
        <p:txBody>
          <a:bodyPr>
            <a:noAutofit/>
          </a:bodyPr>
          <a:lstStyle>
            <a:lvl1pPr marL="0" indent="0">
              <a:buNone/>
              <a:defRPr sz="2000" b="0">
                <a:solidFill>
                  <a:srgbClr val="7C7C7C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Insert Email Address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23032B3-12CB-0A41-973A-930FDD5CF3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30" y="613892"/>
            <a:ext cx="3276305" cy="716691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E0F3743-37FB-FD20-3FB2-6ECE409A4225}"/>
              </a:ext>
            </a:extLst>
          </p:cNvPr>
          <p:cNvSpPr txBox="1"/>
          <p:nvPr userDrawn="1"/>
        </p:nvSpPr>
        <p:spPr>
          <a:xfrm>
            <a:off x="2644500" y="1481531"/>
            <a:ext cx="69785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Thank you </a:t>
            </a:r>
          </a:p>
          <a:p>
            <a:pPr algn="ctr"/>
            <a:r>
              <a:rPr lang="en-US" sz="2800" b="1" dirty="0"/>
              <a:t>ARMA Northeast Ohio chapter!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EE65269-F3E2-B3CF-95E9-611FFD683E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2855" y="477202"/>
            <a:ext cx="1409700" cy="14097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A1B26736-6B50-A8ED-FA5D-3106F73CD25E}"/>
              </a:ext>
            </a:extLst>
          </p:cNvPr>
          <p:cNvSpPr txBox="1"/>
          <p:nvPr userDrawn="1"/>
        </p:nvSpPr>
        <p:spPr>
          <a:xfrm>
            <a:off x="2061277" y="3151683"/>
            <a:ext cx="315157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For a copy of the presentation and more information on this topic, visit: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BAC7646-65B7-D769-DD1C-FBF88087C2F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212851" y="2685240"/>
            <a:ext cx="1762851" cy="1653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78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0AD7799-AB9C-4331-322F-0A143479BF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76338" y="4321176"/>
            <a:ext cx="10029825" cy="599694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2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Enter Project Type – Document Type</a:t>
            </a:r>
          </a:p>
          <a:p>
            <a:pPr lvl="0"/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7F7FE660-F3D6-6946-0C01-05BD779AD7A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6338" y="5003800"/>
            <a:ext cx="10029825" cy="793750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Firm Name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E86D62AB-ED8E-7D2B-C6B4-57205D590B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76338" y="5880100"/>
            <a:ext cx="2705100" cy="339725"/>
          </a:xfrm>
        </p:spPr>
        <p:txBody>
          <a:bodyPr/>
          <a:lstStyle>
            <a:lvl1pPr marL="0" indent="0">
              <a:buNone/>
              <a:defRPr sz="1300"/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4668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5F1562-1D61-4AAA-BA0C-FC7531B30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A0889-EEFF-4157-AD6F-07C253DD7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E15C8-E28A-4DDA-82C9-2CB22732FB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3EEA-0ED3-4FFA-A02A-BE77EE4ED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FDFD4-24BB-463E-812A-8E77543D04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729F-7DD7-4583-81B1-E498DF48BBD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52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5" r:id="rId3"/>
    <p:sldLayoutId id="2147483674" r:id="rId4"/>
    <p:sldLayoutId id="2147483668" r:id="rId5"/>
    <p:sldLayoutId id="2147483675" r:id="rId6"/>
    <p:sldLayoutId id="2147483673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Calibri Light" panose="020F0302020204030204" pitchFamily="34" charset="0"/>
        <a:buChar char="─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0458D5-6857-0D3B-1D00-1E2DA85649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3984" y="1926285"/>
            <a:ext cx="10029825" cy="1502217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400" b="1" dirty="0"/>
              <a:t>Paper to Power: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4400" b="1" dirty="0"/>
              <a:t>Mastering Digital Migration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937D6B4-1232-5153-1EB4-F99010353C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93429" y="4179411"/>
            <a:ext cx="3690937" cy="79375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2800" b="1" dirty="0"/>
              <a:t>Rob Mattern </a:t>
            </a:r>
          </a:p>
          <a:p>
            <a:pPr algn="ctr"/>
            <a:r>
              <a:rPr lang="en-US" sz="2800" b="1" dirty="0"/>
              <a:t>President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0C1378F-FC6E-E254-CEE1-6FF7CC1840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5851" y="5908675"/>
            <a:ext cx="2705100" cy="339725"/>
          </a:xfrm>
        </p:spPr>
        <p:txBody>
          <a:bodyPr>
            <a:normAutofit/>
          </a:bodyPr>
          <a:lstStyle/>
          <a:p>
            <a:r>
              <a:rPr lang="en-US" sz="1600" b="1" dirty="0"/>
              <a:t>April 14,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7C7564-8671-B004-90BE-9545DAC24D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54" y="511844"/>
            <a:ext cx="4200445" cy="91884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DE12F75-B5AA-3C4C-DFC9-0810780E9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6361" y="4446110"/>
            <a:ext cx="2185988" cy="218598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10A030-15D1-0F54-0B2C-6A5A324AFE91}"/>
              </a:ext>
            </a:extLst>
          </p:cNvPr>
          <p:cNvSpPr/>
          <p:nvPr/>
        </p:nvSpPr>
        <p:spPr>
          <a:xfrm>
            <a:off x="2747961" y="1578725"/>
            <a:ext cx="7381875" cy="45719"/>
          </a:xfrm>
          <a:prstGeom prst="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50BD79-19A3-52F8-8FD4-FEE46CDC80C5}"/>
              </a:ext>
            </a:extLst>
          </p:cNvPr>
          <p:cNvSpPr/>
          <p:nvPr/>
        </p:nvSpPr>
        <p:spPr>
          <a:xfrm>
            <a:off x="2747961" y="3757057"/>
            <a:ext cx="7381875" cy="45719"/>
          </a:xfrm>
          <a:prstGeom prst="rect">
            <a:avLst/>
          </a:prstGeom>
          <a:solidFill>
            <a:schemeClr val="accent4">
              <a:alpha val="18000"/>
            </a:schemeClr>
          </a:solidFill>
          <a:ln>
            <a:noFill/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7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33F58E-8039-53AB-411E-83109E8B1B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325866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1B2EC1-319D-25CB-0020-3344003D94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11</a:t>
            </a:fld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4E8513C-DA05-5D31-FAF5-0DEE145610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rmattern@matternassoc.com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D2B93F-66C0-FAB3-E7CA-82246EBE3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4437" y="235743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27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6D3A18-A868-67FE-C120-C150872A7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2</a:t>
            </a:fld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4E043CC-B54B-072E-BE92-2F85964A4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72964C0-0419-6EB2-A7EB-7D54B3F86D89}"/>
              </a:ext>
            </a:extLst>
          </p:cNvPr>
          <p:cNvSpPr txBox="1">
            <a:spLocks/>
          </p:cNvSpPr>
          <p:nvPr/>
        </p:nvSpPr>
        <p:spPr>
          <a:xfrm>
            <a:off x="962025" y="15423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Introduction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Learning Objectives 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What is Digital Migration? 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Getting the “Firm” On Board 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What Do You Need?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Where Do You Start? 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What is Going to Derail You?</a:t>
            </a:r>
          </a:p>
          <a:p>
            <a:pPr>
              <a:spcBef>
                <a:spcPts val="1800"/>
              </a:spcBef>
              <a:buClr>
                <a:schemeClr val="accent3"/>
              </a:buClr>
            </a:pPr>
            <a:r>
              <a:rPr lang="en-US" sz="2400" dirty="0"/>
              <a:t>Questions 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01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1A3173-C22E-35C6-E393-B9479526C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47082B-37A0-4E12-9D69-D26F1647CD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3</a:t>
            </a:fld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14BFDDE-DCBA-9903-6AE9-BBB28FC6C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9B975D-7007-11B1-BD26-0CA8DBAC09FF}"/>
              </a:ext>
            </a:extLst>
          </p:cNvPr>
          <p:cNvSpPr txBox="1">
            <a:spLocks/>
          </p:cNvSpPr>
          <p:nvPr/>
        </p:nvSpPr>
        <p:spPr>
          <a:xfrm>
            <a:off x="962025" y="15423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400"/>
              </a:spcBef>
              <a:buClr>
                <a:schemeClr val="accent3"/>
              </a:buClr>
            </a:pPr>
            <a:r>
              <a:rPr lang="en-US" sz="2400" dirty="0"/>
              <a:t>Understand the core elements of digital migration </a:t>
            </a:r>
          </a:p>
          <a:p>
            <a:pPr>
              <a:spcBef>
                <a:spcPts val="2400"/>
              </a:spcBef>
              <a:buClr>
                <a:schemeClr val="accent3"/>
              </a:buClr>
            </a:pPr>
            <a:r>
              <a:rPr lang="en-US" sz="2400" dirty="0"/>
              <a:t>Learn what systems and processes are most commonly transitioned in legal environments</a:t>
            </a:r>
          </a:p>
          <a:p>
            <a:pPr>
              <a:spcBef>
                <a:spcPts val="2400"/>
              </a:spcBef>
              <a:buClr>
                <a:schemeClr val="accent3"/>
              </a:buClr>
            </a:pPr>
            <a:r>
              <a:rPr lang="en-US" sz="2400" dirty="0"/>
              <a:t>How to select the right tools for workflow automation and document storage </a:t>
            </a:r>
          </a:p>
          <a:p>
            <a:pPr>
              <a:spcBef>
                <a:spcPts val="2400"/>
              </a:spcBef>
              <a:buClr>
                <a:schemeClr val="accent3"/>
              </a:buClr>
            </a:pPr>
            <a:r>
              <a:rPr lang="en-US" sz="2400" dirty="0"/>
              <a:t>How to build and implement a digital migration plan – and how to get </a:t>
            </a:r>
            <a:r>
              <a:rPr lang="en-US" sz="2400" u="sng" dirty="0"/>
              <a:t>Management</a:t>
            </a:r>
            <a:r>
              <a:rPr lang="en-US" sz="2400" dirty="0"/>
              <a:t> on board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255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D846FE-BBCD-E860-3579-E1F532B399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608727-EB96-C68A-7909-D1360EA22DA3}"/>
              </a:ext>
            </a:extLst>
          </p:cNvPr>
          <p:cNvSpPr/>
          <p:nvPr/>
        </p:nvSpPr>
        <p:spPr>
          <a:xfrm>
            <a:off x="1047750" y="1928045"/>
            <a:ext cx="10363200" cy="3001910"/>
          </a:xfrm>
          <a:prstGeom prst="rect">
            <a:avLst/>
          </a:prstGeom>
          <a:solidFill>
            <a:schemeClr val="accent4">
              <a:alpha val="21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4019543-8720-735A-320F-47A489DDF5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4</a:t>
            </a:fld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5B6899-CDED-F3FD-E6AD-87B67AB3E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Digital Migration?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4E03CB-A789-621B-A87A-90BCCDDF0397}"/>
              </a:ext>
            </a:extLst>
          </p:cNvPr>
          <p:cNvSpPr txBox="1">
            <a:spLocks/>
          </p:cNvSpPr>
          <p:nvPr/>
        </p:nvSpPr>
        <p:spPr>
          <a:xfrm>
            <a:off x="2204002" y="22281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dirty="0"/>
              <a:t>Digital Migration is the structured transition </a:t>
            </a:r>
          </a:p>
          <a:p>
            <a:pPr marL="0" indent="0" algn="ctr">
              <a:buNone/>
              <a:tabLst>
                <a:tab pos="457200" algn="l"/>
              </a:tabLst>
            </a:pPr>
            <a:r>
              <a:rPr lang="en-US" sz="2400" b="1" dirty="0"/>
              <a:t>     of a business’s people, documents, processes and systems </a:t>
            </a:r>
          </a:p>
          <a:p>
            <a:pPr marL="0" indent="0" algn="ctr">
              <a:buNone/>
            </a:pPr>
            <a:r>
              <a:rPr lang="en-US" sz="2400" b="1" dirty="0"/>
              <a:t>          into secure digital workflows </a:t>
            </a:r>
          </a:p>
          <a:p>
            <a:pPr marL="0" indent="0" algn="ctr">
              <a:buNone/>
              <a:tabLst>
                <a:tab pos="1143000" algn="l"/>
              </a:tabLst>
            </a:pPr>
            <a:r>
              <a:rPr lang="en-US" sz="2400" b="1" dirty="0"/>
              <a:t>                that improve efficiency, compliance, collaboration and</a:t>
            </a:r>
          </a:p>
          <a:p>
            <a:pPr marL="0" indent="0" algn="ctr">
              <a:buNone/>
              <a:tabLst>
                <a:tab pos="1143000" algn="l"/>
              </a:tabLst>
            </a:pPr>
            <a:r>
              <a:rPr lang="en-US" sz="2400" b="1" dirty="0"/>
              <a:t> 	client services.  </a:t>
            </a:r>
          </a:p>
          <a:p>
            <a:pPr>
              <a:buClr>
                <a:schemeClr val="accent3"/>
              </a:buClr>
            </a:pPr>
            <a:endParaRPr lang="en-US" sz="2400" b="1" dirty="0"/>
          </a:p>
          <a:p>
            <a:pPr marL="0" indent="0">
              <a:buClr>
                <a:schemeClr val="accent3"/>
              </a:buClr>
              <a:buNone/>
            </a:pPr>
            <a:endParaRPr lang="en-US" sz="2400" b="1" dirty="0"/>
          </a:p>
          <a:p>
            <a:pPr>
              <a:buClr>
                <a:schemeClr val="accent3"/>
              </a:buClr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179061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8970F-5748-F29F-89AD-0D4EBE13D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EFDD4F-7637-478D-16CB-B73CDDEDE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5</a:t>
            </a:fld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BDA26C-88EB-C8F5-306F-296CD9781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Management On Board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7B08A0-2493-1342-199C-A954222DB36B}"/>
              </a:ext>
            </a:extLst>
          </p:cNvPr>
          <p:cNvSpPr txBox="1">
            <a:spLocks/>
          </p:cNvSpPr>
          <p:nvPr/>
        </p:nvSpPr>
        <p:spPr>
          <a:xfrm>
            <a:off x="956541" y="1679851"/>
            <a:ext cx="11353800" cy="413785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Cost </a:t>
            </a:r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en-US" sz="2800" dirty="0"/>
          </a:p>
          <a:p>
            <a:pPr marL="914400" lvl="2" indent="0">
              <a:buFont typeface="Calibri Light" panose="020F0302020204030204" pitchFamily="34" charset="0"/>
              <a:buNone/>
            </a:pPr>
            <a:endParaRPr lang="en-US" sz="1600" dirty="0"/>
          </a:p>
          <a:p>
            <a:pPr marL="914400" lvl="2" indent="0">
              <a:buFont typeface="Calibri Light" panose="020F0302020204030204" pitchFamily="34" charset="0"/>
              <a:buNone/>
            </a:pPr>
            <a:endParaRPr lang="en-US" sz="1600" dirty="0"/>
          </a:p>
          <a:p>
            <a:pPr marL="914400" lvl="2" indent="0">
              <a:buFont typeface="Calibri Light" panose="020F0302020204030204" pitchFamily="34" charset="0"/>
              <a:buNone/>
            </a:pPr>
            <a:endParaRPr lang="en-US" sz="1600" dirty="0"/>
          </a:p>
          <a:p>
            <a:pPr lvl="2">
              <a:spcBef>
                <a:spcPts val="6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dirty="0"/>
              <a:t>1.2 CF box - 5,000 sheets </a:t>
            </a:r>
          </a:p>
          <a:p>
            <a:pPr lvl="2">
              <a:spcBef>
                <a:spcPts val="6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dirty="0"/>
              <a:t>Assume scanning all 5,000 pages </a:t>
            </a:r>
          </a:p>
          <a:p>
            <a:pPr lvl="2">
              <a:spcBef>
                <a:spcPts val="6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dirty="0"/>
              <a:t>50% - 70% of paper is already in digital format  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/>
            <a:endParaRPr lang="en-US" dirty="0"/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96C1D7B-BB13-8023-8FB0-141B47A1D8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828015"/>
              </p:ext>
            </p:extLst>
          </p:nvPr>
        </p:nvGraphicFramePr>
        <p:xfrm>
          <a:off x="1755775" y="2235433"/>
          <a:ext cx="8128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41102751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52269757"/>
                    </a:ext>
                  </a:extLst>
                </a:gridCol>
              </a:tblGrid>
              <a:tr h="487680">
                <a:tc>
                  <a:txBody>
                    <a:bodyPr/>
                    <a:lstStyle/>
                    <a:p>
                      <a:r>
                        <a:rPr lang="en-US" dirty="0"/>
                        <a:t>Storage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Cubic Foot 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971246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en-US" dirty="0"/>
                        <a:t>Off-site, 10 years and destroy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$44.63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04435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en-US" dirty="0"/>
                        <a:t>Digital, 10 years and destroy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$350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120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028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2B3B7-8C1A-D50F-020E-A342709D7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26699-3BE4-71A5-8CC2-9C79026E0B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6</a:t>
            </a:fld>
            <a:endParaRPr lang="en-US" b="1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D4A6F51-7AC9-41EF-98AF-E94B96969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Management On Board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69D3C7-62C4-C7C5-7A14-5E815213B24D}"/>
              </a:ext>
            </a:extLst>
          </p:cNvPr>
          <p:cNvSpPr txBox="1">
            <a:spLocks/>
          </p:cNvSpPr>
          <p:nvPr/>
        </p:nvSpPr>
        <p:spPr>
          <a:xfrm>
            <a:off x="962025" y="15423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24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Ease of access – Hybrid  </a:t>
            </a:r>
          </a:p>
          <a:p>
            <a:pPr lvl="1">
              <a:lnSpc>
                <a:spcPct val="70000"/>
              </a:lnSpc>
              <a:spcBef>
                <a:spcPts val="24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AI</a:t>
            </a:r>
          </a:p>
          <a:p>
            <a:pPr lvl="1">
              <a:spcBef>
                <a:spcPts val="24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Other factors </a:t>
            </a:r>
          </a:p>
          <a:p>
            <a:pPr lvl="2">
              <a:spcBef>
                <a:spcPts val="1800"/>
              </a:spcBef>
              <a:buClr>
                <a:schemeClr val="accent3"/>
              </a:buClr>
              <a:buFont typeface="Calibri Light" panose="020F0302020204030204" pitchFamily="34" charset="0"/>
              <a:buChar char="−"/>
            </a:pPr>
            <a:r>
              <a:rPr lang="en-US" sz="2800" dirty="0"/>
              <a:t>Soft costs (6 hours versus 3 hours) </a:t>
            </a:r>
          </a:p>
          <a:p>
            <a:pPr lvl="2">
              <a:spcBef>
                <a:spcPts val="1800"/>
              </a:spcBef>
              <a:buClr>
                <a:schemeClr val="accent3"/>
              </a:buClr>
              <a:buFont typeface="Calibri Light" panose="020F0302020204030204" pitchFamily="34" charset="0"/>
              <a:buChar char="−"/>
            </a:pPr>
            <a:r>
              <a:rPr lang="en-US" sz="2800" dirty="0"/>
              <a:t>Cost of floor space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64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DC929-FA79-972C-D53D-DF9CC2847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12FC7C-F7A9-3F44-18B6-DD10B52159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7</a:t>
            </a:fld>
            <a:endParaRPr lang="en-US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9C1D54E-C123-2AB3-7B9B-6F7D206F7189}"/>
              </a:ext>
            </a:extLst>
          </p:cNvPr>
          <p:cNvSpPr txBox="1">
            <a:spLocks/>
          </p:cNvSpPr>
          <p:nvPr/>
        </p:nvSpPr>
        <p:spPr>
          <a:xfrm>
            <a:off x="962025" y="171381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2800"/>
              </a:spcBef>
              <a:buClr>
                <a:schemeClr val="accent3"/>
              </a:buClr>
            </a:pPr>
            <a:r>
              <a:rPr lang="en-US" sz="2800" dirty="0"/>
              <a:t>Implementable IG Plan that addresses electronic &amp; paper records  </a:t>
            </a:r>
          </a:p>
          <a:p>
            <a:pPr>
              <a:spcBef>
                <a:spcPts val="2800"/>
              </a:spcBef>
              <a:buClr>
                <a:schemeClr val="accent3"/>
              </a:buClr>
            </a:pPr>
            <a:r>
              <a:rPr lang="en-US" sz="2800" dirty="0"/>
              <a:t>Business Management System </a:t>
            </a:r>
          </a:p>
          <a:p>
            <a:pPr>
              <a:spcBef>
                <a:spcPts val="2800"/>
              </a:spcBef>
              <a:buClr>
                <a:schemeClr val="accent3"/>
              </a:buClr>
            </a:pPr>
            <a:r>
              <a:rPr lang="en-US" sz="2800" dirty="0"/>
              <a:t>Document Management System (DMS) </a:t>
            </a:r>
          </a:p>
          <a:p>
            <a:pPr>
              <a:spcBef>
                <a:spcPts val="2800"/>
              </a:spcBef>
              <a:buClr>
                <a:schemeClr val="accent3"/>
              </a:buClr>
            </a:pPr>
            <a:r>
              <a:rPr lang="en-US" sz="2800" dirty="0"/>
              <a:t>Workflow Scanning System/Mail Scanning 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CA34162-F5B2-B5DB-754C-560FE36DBC60}"/>
              </a:ext>
            </a:extLst>
          </p:cNvPr>
          <p:cNvSpPr txBox="1">
            <a:spLocks/>
          </p:cNvSpPr>
          <p:nvPr/>
        </p:nvSpPr>
        <p:spPr>
          <a:xfrm>
            <a:off x="962025" y="-952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Do You Need?</a:t>
            </a:r>
          </a:p>
        </p:txBody>
      </p:sp>
    </p:spTree>
    <p:extLst>
      <p:ext uri="{BB962C8B-B14F-4D97-AF65-F5344CB8AC3E}">
        <p14:creationId xmlns:p14="http://schemas.microsoft.com/office/powerpoint/2010/main" val="3751529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FD222-F7AF-E26D-A695-7ADD38690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BECC6F-A6F9-8C62-52AA-2DF5031B77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8</a:t>
            </a:fld>
            <a:endParaRPr lang="en-US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3742FA-30DF-17DB-D2A3-E2DFFCB8C7D9}"/>
              </a:ext>
            </a:extLst>
          </p:cNvPr>
          <p:cNvSpPr txBox="1">
            <a:spLocks/>
          </p:cNvSpPr>
          <p:nvPr/>
        </p:nvSpPr>
        <p:spPr>
          <a:xfrm>
            <a:off x="809625" y="17709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Document Management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Billing/Timekeeping/Payments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Business Intake/Contracts 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Practice Management System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BB50384-0F79-4DC2-59DF-916C43E3E502}"/>
              </a:ext>
            </a:extLst>
          </p:cNvPr>
          <p:cNvSpPr txBox="1">
            <a:spLocks/>
          </p:cNvSpPr>
          <p:nvPr/>
        </p:nvSpPr>
        <p:spPr>
          <a:xfrm>
            <a:off x="962025" y="-952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Where Do You Start? </a:t>
            </a:r>
          </a:p>
        </p:txBody>
      </p:sp>
    </p:spTree>
    <p:extLst>
      <p:ext uri="{BB962C8B-B14F-4D97-AF65-F5344CB8AC3E}">
        <p14:creationId xmlns:p14="http://schemas.microsoft.com/office/powerpoint/2010/main" val="1499949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A8170-4F3A-C51A-C3E7-0121A42DF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9347233-1066-B037-56B1-5CAACCAEE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C75CAA18-CF68-4014-9A36-5E8A92E1DB33}" type="slidenum">
              <a:rPr lang="en-US" b="1" smtClean="0"/>
              <a:pPr algn="ctr"/>
              <a:t>9</a:t>
            </a:fld>
            <a:endParaRPr lang="en-US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2F939F-D65B-7C80-A32B-3E4219B1E0A2}"/>
              </a:ext>
            </a:extLst>
          </p:cNvPr>
          <p:cNvSpPr txBox="1">
            <a:spLocks/>
          </p:cNvSpPr>
          <p:nvPr/>
        </p:nvSpPr>
        <p:spPr>
          <a:xfrm>
            <a:off x="809625" y="1770961"/>
            <a:ext cx="7783996" cy="39555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Calibri Light" panose="020F0302020204030204" pitchFamily="34" charset="0"/>
              <a:buChar char="─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Paper-based people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Leadership/Ownership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Standardization/Workflow improvement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Change management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Measuring success 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chemeClr val="accent3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Weak training </a:t>
            </a:r>
          </a:p>
          <a:p>
            <a:pPr>
              <a:buClr>
                <a:schemeClr val="accent3"/>
              </a:buClr>
            </a:pPr>
            <a:endParaRPr lang="en-US" dirty="0"/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  <a:p>
            <a:pPr>
              <a:buClr>
                <a:schemeClr val="accent3"/>
              </a:buClr>
            </a:pPr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F3A9FC-7041-52CD-BDA6-58E2AACB4036}"/>
              </a:ext>
            </a:extLst>
          </p:cNvPr>
          <p:cNvSpPr txBox="1">
            <a:spLocks/>
          </p:cNvSpPr>
          <p:nvPr/>
        </p:nvSpPr>
        <p:spPr>
          <a:xfrm>
            <a:off x="962025" y="-9525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What is Going to Derail You? </a:t>
            </a:r>
          </a:p>
        </p:txBody>
      </p:sp>
    </p:spTree>
    <p:extLst>
      <p:ext uri="{BB962C8B-B14F-4D97-AF65-F5344CB8AC3E}">
        <p14:creationId xmlns:p14="http://schemas.microsoft.com/office/powerpoint/2010/main" val="15327721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231F20"/>
      </a:dk2>
      <a:lt2>
        <a:srgbClr val="DAD7C2"/>
      </a:lt2>
      <a:accent1>
        <a:srgbClr val="4D7F66"/>
      </a:accent1>
      <a:accent2>
        <a:srgbClr val="2C5643"/>
      </a:accent2>
      <a:accent3>
        <a:srgbClr val="BC9A54"/>
      </a:accent3>
      <a:accent4>
        <a:srgbClr val="997E44"/>
      </a:accent4>
      <a:accent5>
        <a:srgbClr val="0C5464"/>
      </a:accent5>
      <a:accent6>
        <a:srgbClr val="E7EBE9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tern-DefaultPPT-2024.potx" id="{E777DC16-4D04-421A-900A-4617AA4888A4}" vid="{CA2B75AD-60E4-4FEA-95AC-1788BBBC30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Mattern-DefaultPPT-2024</Template>
  <TotalTime>71</TotalTime>
  <Words>297</Words>
  <Application>Microsoft Office PowerPoint</Application>
  <PresentationFormat>Widescreen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1_Office Theme</vt:lpstr>
      <vt:lpstr>PowerPoint Presentation</vt:lpstr>
      <vt:lpstr>Agenda</vt:lpstr>
      <vt:lpstr>Learning Objectives </vt:lpstr>
      <vt:lpstr>What is Digital Migration? </vt:lpstr>
      <vt:lpstr>Getting Management On Board</vt:lpstr>
      <vt:lpstr>Getting Management On Board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Elizabeth Quillman</dc:creator>
  <cp:lastModifiedBy>Robert Mattern</cp:lastModifiedBy>
  <cp:revision>18</cp:revision>
  <dcterms:created xsi:type="dcterms:W3CDTF">2026-04-07T15:37:46Z</dcterms:created>
  <dcterms:modified xsi:type="dcterms:W3CDTF">2026-04-13T11:12:59Z</dcterms:modified>
</cp:coreProperties>
</file>